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258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4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C6FD"/>
    <a:srgbClr val="79AE02"/>
    <a:srgbClr val="067F9C"/>
    <a:srgbClr val="014E52"/>
    <a:srgbClr val="0C596D"/>
    <a:srgbClr val="03556D"/>
    <a:srgbClr val="145C72"/>
    <a:srgbClr val="0000A4"/>
    <a:srgbClr val="1ABEEB"/>
    <a:srgbClr val="1DA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29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21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3-20T15:37:56.912" idx="1">
    <p:pos x="5313" y="1124"/>
    <p:text>add comparasion with old machine. like X times faster than ....</p:text>
    <p:extLst>
      <p:ext uri="{C676402C-5697-4E1C-873F-D02D1690AC5C}">
        <p15:threadingInfo xmlns:p15="http://schemas.microsoft.com/office/powerpoint/2012/main" timeZoneBias="2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4C92B-6A45-864A-B429-22A9039765DA}" type="datetimeFigureOut">
              <a:rPr lang="en-US" smtClean="0"/>
              <a:t>3/30/2019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2C3C4-9460-4343-9283-24A378E271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gif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65FE6-BEE9-465E-9202-2D200EDE749C}" type="datetimeFigureOut">
              <a:rPr lang="en-GB" smtClean="0"/>
              <a:t>30/03/2019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DE8F2A-B3D4-43F2-B39B-CD77F64A195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2994" y="124954"/>
            <a:ext cx="8958011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9144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1153" y="5603181"/>
            <a:ext cx="6858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1153" y="4901451"/>
            <a:ext cx="795528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326572" y="4726452"/>
            <a:ext cx="54428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35" y="500216"/>
            <a:ext cx="8380640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7"/>
            <a:ext cx="9144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430" y="3802065"/>
            <a:ext cx="7338060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51430" y="4294303"/>
            <a:ext cx="7338060" cy="1737360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7"/>
            <a:ext cx="9144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1430" y="3802065"/>
            <a:ext cx="211557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67270" y="3802065"/>
            <a:ext cx="211557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477000" y="3802065"/>
            <a:ext cx="211557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51430" y="4294303"/>
            <a:ext cx="211557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67270" y="4294303"/>
            <a:ext cx="211557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77000" y="4294303"/>
            <a:ext cx="211557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724400" y="0"/>
            <a:ext cx="44196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36" y="493777"/>
            <a:ext cx="3878036" cy="1089529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8625" y="2061165"/>
            <a:ext cx="3784147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28625" y="2708228"/>
            <a:ext cx="3784147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92991" y="124955"/>
            <a:ext cx="8965061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1153" y="5603181"/>
            <a:ext cx="6858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1153" y="4901451"/>
            <a:ext cx="795528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326572" y="4726452"/>
            <a:ext cx="54428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85943" y="4581493"/>
            <a:ext cx="8972111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514" y="1611383"/>
            <a:ext cx="7249886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2514" y="2464425"/>
            <a:ext cx="7249886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326572" y="1532049"/>
            <a:ext cx="54428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tx1"/>
                </a:solidFill>
              </a:rPr>
              <a:pPr/>
              <a:t>‹#›</a:t>
            </a:fld>
            <a:endParaRPr lang="en-GB" sz="1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1" y="0"/>
            <a:ext cx="9144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36" y="1825625"/>
            <a:ext cx="398009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29175" y="1825625"/>
            <a:ext cx="3886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1" y="0"/>
            <a:ext cx="9144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84745"/>
            <a:ext cx="2949178" cy="158812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500216"/>
            <a:ext cx="4629150" cy="536877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1" y="0"/>
            <a:ext cx="9144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84745"/>
            <a:ext cx="2949178" cy="158812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500216"/>
            <a:ext cx="4629150" cy="5368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0488" y="136526"/>
            <a:ext cx="8963025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90625" y="4022725"/>
            <a:ext cx="752475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52412" y="3269342"/>
            <a:ext cx="866525" cy="2576090"/>
          </a:xfrm>
          <a:noFill/>
        </p:spPr>
        <p:txBody>
          <a:bodyPr wrap="square" lIns="182880" tIns="182880" rIns="182880" bIns="9144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1" y="0"/>
            <a:ext cx="9144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9143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1153" y="5603181"/>
            <a:ext cx="6858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1153" y="4901451"/>
            <a:ext cx="795528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326572" y="4726452"/>
            <a:ext cx="54428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8256672" y="6220326"/>
            <a:ext cx="649705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1154" y="4901451"/>
            <a:ext cx="3680732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9144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2994" y="4587877"/>
            <a:ext cx="8958011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514" y="1611383"/>
            <a:ext cx="7249886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2514" y="2464425"/>
            <a:ext cx="7249886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326572" y="1532049"/>
            <a:ext cx="54428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" y="0"/>
            <a:ext cx="9143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2514" y="3860800"/>
            <a:ext cx="7249886" cy="1686720"/>
          </a:xfrm>
        </p:spPr>
        <p:txBody>
          <a:bodyPr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Header 2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22514" y="5610171"/>
            <a:ext cx="7249886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1" y="0"/>
            <a:ext cx="9144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737" y="1463040"/>
            <a:ext cx="6023201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35" y="500216"/>
            <a:ext cx="8380640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737" y="1463040"/>
            <a:ext cx="6023201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1" y="0"/>
            <a:ext cx="9144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29175" y="1463347"/>
            <a:ext cx="3886200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29174" y="2149311"/>
            <a:ext cx="3886201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736" y="1463347"/>
            <a:ext cx="3980090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34736" y="2149311"/>
            <a:ext cx="3980092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334736" y="-1"/>
            <a:ext cx="89154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8625" y="1509626"/>
            <a:ext cx="3675290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040085" y="1509626"/>
            <a:ext cx="3675290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28625" y="2156689"/>
            <a:ext cx="3675290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40085" y="2156689"/>
            <a:ext cx="3675290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35" y="500216"/>
            <a:ext cx="8380640" cy="5909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735" y="500216"/>
            <a:ext cx="8380640" cy="590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735" y="1253331"/>
            <a:ext cx="8380640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4736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8520012" y="6369050"/>
            <a:ext cx="251932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8520012" y="6369051"/>
            <a:ext cx="251932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sz="1000" b="1" smtClean="0">
                <a:solidFill>
                  <a:schemeClr val="bg1"/>
                </a:solidFill>
              </a:rPr>
              <a:pPr/>
              <a:t>‹#›</a:t>
            </a:fld>
            <a:endParaRPr lang="en-GB" sz="1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270" userDrawn="1">
          <p15:clr>
            <a:srgbClr val="F26B43"/>
          </p15:clr>
        </p15:guide>
        <p15:guide id="4" pos="5490" userDrawn="1">
          <p15:clr>
            <a:srgbClr val="F26B43"/>
          </p15:clr>
        </p15:guide>
        <p15:guide id="5" orient="horz" pos="360" userDrawn="1">
          <p15:clr>
            <a:srgbClr val="F26B43"/>
          </p15:clr>
        </p15:guide>
        <p15:guide id="6" orient="horz" pos="3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5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BF8833C-D907-D24E-949C-65190DF629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tretch>
            <a:fillRect/>
          </a:stretch>
        </p:blipFill>
        <p:spPr>
          <a:xfrm>
            <a:off x="3302493" y="-150920"/>
            <a:ext cx="5500650" cy="43855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623" y="4684469"/>
            <a:ext cx="10607040" cy="1089529"/>
          </a:xfrm>
        </p:spPr>
        <p:txBody>
          <a:bodyPr/>
          <a:lstStyle/>
          <a:p>
            <a:r>
              <a:rPr lang="en-US" sz="3600" dirty="0"/>
              <a:t>Application of Deep Learning to </a:t>
            </a:r>
            <a:br>
              <a:rPr lang="en-US" sz="3600" dirty="0"/>
            </a:br>
            <a:r>
              <a:rPr lang="en-US" sz="3600" dirty="0"/>
              <a:t>Computational Fluid Dynamics</a:t>
            </a:r>
            <a:endParaRPr lang="en-GB" sz="3600" dirty="0"/>
          </a:p>
        </p:txBody>
      </p:sp>
      <p:sp>
        <p:nvSpPr>
          <p:cNvPr id="52" name="Subtitle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2623" y="5773998"/>
            <a:ext cx="7892248" cy="1096710"/>
          </a:xfrm>
        </p:spPr>
        <p:txBody>
          <a:bodyPr/>
          <a:lstStyle/>
          <a:p>
            <a:r>
              <a:rPr lang="en-US" dirty="0"/>
              <a:t>Author: Jie Tao</a:t>
            </a:r>
          </a:p>
          <a:p>
            <a:r>
              <a:rPr lang="en-US" dirty="0"/>
              <a:t>Supervisor: Dr. Greg Wolffe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0756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154753"/>
            <a:ext cx="7954963" cy="590931"/>
          </a:xfrm>
        </p:spPr>
        <p:txBody>
          <a:bodyPr/>
          <a:lstStyle/>
          <a:p>
            <a:r>
              <a:rPr lang="en-GB" dirty="0"/>
              <a:t>Background &amp; Approach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28B22A-E2D7-4FC2-BEBE-0055D2992D65}"/>
              </a:ext>
            </a:extLst>
          </p:cNvPr>
          <p:cNvGrpSpPr/>
          <p:nvPr/>
        </p:nvGrpSpPr>
        <p:grpSpPr>
          <a:xfrm>
            <a:off x="96744" y="2848835"/>
            <a:ext cx="4242222" cy="3854412"/>
            <a:chOff x="228609" y="483688"/>
            <a:chExt cx="4242222" cy="385441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8F8F573-0D14-43F8-B2FB-E4022D57AD02}"/>
                </a:ext>
              </a:extLst>
            </p:cNvPr>
            <p:cNvGrpSpPr/>
            <p:nvPr/>
          </p:nvGrpSpPr>
          <p:grpSpPr>
            <a:xfrm>
              <a:off x="394131" y="1053344"/>
              <a:ext cx="4076700" cy="3284756"/>
              <a:chOff x="394131" y="1053344"/>
              <a:chExt cx="4076700" cy="3284756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6CA7B2AB-C628-4B3A-B8C4-806A10E90E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94131" y="1053344"/>
                <a:ext cx="4076700" cy="2638425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1561B54-EF3F-4FDF-9EF9-55596FD3D0A8}"/>
                  </a:ext>
                </a:extLst>
              </p:cNvPr>
              <p:cNvSpPr txBox="1"/>
              <p:nvPr/>
            </p:nvSpPr>
            <p:spPr>
              <a:xfrm>
                <a:off x="394132" y="3691769"/>
                <a:ext cx="407669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Fluid flow comes from left to right with velocity 1m/s.(</a:t>
                </a:r>
                <a:r>
                  <a:rPr lang="en-US" dirty="0" err="1"/>
                  <a:t>OpenFOAM</a:t>
                </a:r>
                <a:r>
                  <a:rPr lang="en-US" dirty="0"/>
                  <a:t>)</a:t>
                </a: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31DFF1D-0E4E-464B-873B-F171D73A2C16}"/>
                </a:ext>
              </a:extLst>
            </p:cNvPr>
            <p:cNvSpPr/>
            <p:nvPr/>
          </p:nvSpPr>
          <p:spPr>
            <a:xfrm>
              <a:off x="228609" y="483688"/>
              <a:ext cx="783446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7200" b="1" cap="none" spc="0" dirty="0">
                  <a:ln/>
                  <a:solidFill>
                    <a:srgbClr val="FF0000"/>
                  </a:solidFill>
                  <a:effectLst/>
                </a:rPr>
                <a:t>2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F22E075-1E67-48DF-B2D2-64475C906375}"/>
              </a:ext>
            </a:extLst>
          </p:cNvPr>
          <p:cNvGrpSpPr/>
          <p:nvPr/>
        </p:nvGrpSpPr>
        <p:grpSpPr>
          <a:xfrm>
            <a:off x="29392" y="745684"/>
            <a:ext cx="4311033" cy="1938993"/>
            <a:chOff x="260967" y="4074824"/>
            <a:chExt cx="4311033" cy="193899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398ECEC-926E-4F5F-BB16-F274955CEC7A}"/>
                </a:ext>
              </a:extLst>
            </p:cNvPr>
            <p:cNvSpPr txBox="1"/>
            <p:nvPr/>
          </p:nvSpPr>
          <p:spPr>
            <a:xfrm>
              <a:off x="896645" y="4536489"/>
              <a:ext cx="3675355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Can we predict fluid flow by deep learning? Which is 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Like video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Time series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Spatial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72287DA-F972-4A56-B786-028DF0B19C20}"/>
                </a:ext>
              </a:extLst>
            </p:cNvPr>
            <p:cNvSpPr/>
            <p:nvPr/>
          </p:nvSpPr>
          <p:spPr>
            <a:xfrm>
              <a:off x="260967" y="4074824"/>
              <a:ext cx="783446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7200" b="1" cap="none" spc="0" dirty="0">
                  <a:ln/>
                  <a:solidFill>
                    <a:srgbClr val="FF0000"/>
                  </a:solidFill>
                  <a:effectLst/>
                </a:rPr>
                <a:t>1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C6F88CD-7EB4-4378-B2A7-70CDBA95A43B}"/>
              </a:ext>
            </a:extLst>
          </p:cNvPr>
          <p:cNvGrpSpPr/>
          <p:nvPr/>
        </p:nvGrpSpPr>
        <p:grpSpPr>
          <a:xfrm>
            <a:off x="4636353" y="614686"/>
            <a:ext cx="4465320" cy="5103134"/>
            <a:chOff x="4636353" y="614686"/>
            <a:chExt cx="4465320" cy="51031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E818325-6799-4C25-966E-205EA9F2C14F}"/>
                </a:ext>
              </a:extLst>
            </p:cNvPr>
            <p:cNvGrpSpPr/>
            <p:nvPr/>
          </p:nvGrpSpPr>
          <p:grpSpPr>
            <a:xfrm>
              <a:off x="4636353" y="614686"/>
              <a:ext cx="4465320" cy="3239875"/>
              <a:chOff x="4636353" y="614686"/>
              <a:chExt cx="4465320" cy="3239875"/>
            </a:xfrm>
          </p:grpSpPr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FEBAC664-F529-442C-884B-236DA35CAA7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 bwMode="auto">
              <a:xfrm>
                <a:off x="4636353" y="1227903"/>
                <a:ext cx="4465320" cy="262665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2D4FABD-DB3C-4D8B-810E-7AB97509FE91}"/>
                  </a:ext>
                </a:extLst>
              </p:cNvPr>
              <p:cNvSpPr/>
              <p:nvPr/>
            </p:nvSpPr>
            <p:spPr>
              <a:xfrm>
                <a:off x="5056388" y="614686"/>
                <a:ext cx="783446" cy="120032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7200" b="1" cap="none" spc="0" dirty="0">
                    <a:ln/>
                    <a:solidFill>
                      <a:srgbClr val="FF0000"/>
                    </a:solidFill>
                    <a:effectLst/>
                  </a:rPr>
                  <a:t>3</a:t>
                </a:r>
              </a:p>
            </p:txBody>
          </p:sp>
        </p:grpSp>
        <p:sp>
          <p:nvSpPr>
            <p:cNvPr id="20" name="Rectangle 2">
              <a:extLst>
                <a:ext uri="{FF2B5EF4-FFF2-40B4-BE49-F238E27FC236}">
                  <a16:creationId xmlns:a16="http://schemas.microsoft.com/office/drawing/2014/main" id="{AAE63E42-5A0F-420C-B2DA-F65D2EEA76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1799" y="3963494"/>
              <a:ext cx="4252404" cy="175432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 err="1"/>
                <a:t>PredNet</a:t>
              </a:r>
              <a:r>
                <a:rPr lang="en-US" b="1" dirty="0"/>
                <a:t> </a:t>
              </a:r>
              <a:r>
                <a:rPr lang="en-US" dirty="0"/>
                <a:t>is a model used for video prediction achieved by </a:t>
              </a:r>
              <a:r>
                <a:rPr lang="en-US" dirty="0" err="1"/>
                <a:t>ConvLSTM</a:t>
              </a:r>
              <a:r>
                <a:rPr lang="en-US" dirty="0"/>
                <a:t> and encode-decode model. </a:t>
              </a:r>
              <a:r>
                <a:rPr lang="en-US" altLang="zh-CN" b="1" dirty="0" err="1"/>
                <a:t>ConvLSTM</a:t>
              </a:r>
              <a:r>
                <a:rPr lang="en-US" altLang="zh-CN" dirty="0"/>
                <a:t> allows multidimensional data coming with convolutional operations in each gate.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60324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654FEF33-642E-44F0-AFAB-355CDAF056B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455499" y="3994380"/>
            <a:ext cx="3655121" cy="139708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188C9EED-68C6-4AC0-B982-668454F64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0680" y="189297"/>
            <a:ext cx="3553798" cy="1286416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F62AACB2-EEAE-48E3-AEB7-DFE95476E8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5415427"/>
              </p:ext>
            </p:extLst>
          </p:nvPr>
        </p:nvGraphicFramePr>
        <p:xfrm>
          <a:off x="228737" y="1147682"/>
          <a:ext cx="4929189" cy="20100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88639">
                  <a:extLst>
                    <a:ext uri="{9D8B030D-6E8A-4147-A177-3AD203B41FA5}">
                      <a16:colId xmlns:a16="http://schemas.microsoft.com/office/drawing/2014/main" val="3118930824"/>
                    </a:ext>
                  </a:extLst>
                </a:gridCol>
                <a:gridCol w="3840550">
                  <a:extLst>
                    <a:ext uri="{9D8B030D-6E8A-4147-A177-3AD203B41FA5}">
                      <a16:colId xmlns:a16="http://schemas.microsoft.com/office/drawing/2014/main" val="1878398234"/>
                    </a:ext>
                  </a:extLst>
                </a:gridCol>
              </a:tblGrid>
              <a:tr h="22588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Specs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3552353"/>
                  </a:ext>
                </a:extLst>
              </a:tr>
              <a:tr h="2260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HPC Name: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Ghost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14142015"/>
                  </a:ext>
                </a:extLst>
              </a:tr>
              <a:tr h="2260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Processor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AMD Ryzen </a:t>
                      </a:r>
                      <a:r>
                        <a:rPr lang="en-US" sz="1100" dirty="0" err="1">
                          <a:effectLst/>
                        </a:rPr>
                        <a:t>ThreadRipper</a:t>
                      </a:r>
                      <a:r>
                        <a:rPr lang="en-US" sz="1100" dirty="0">
                          <a:effectLst/>
                        </a:rPr>
                        <a:t> 16-core liquid-cooled CPU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11937898"/>
                  </a:ext>
                </a:extLst>
              </a:tr>
              <a:tr h="2260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Memory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64GB DDR4 3200MHz Corsair RAM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17819047"/>
                  </a:ext>
                </a:extLst>
              </a:tr>
              <a:tr h="2260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Hard Drive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 TB Samsung SSD; 2 TB Seagate HDD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72899593"/>
                  </a:ext>
                </a:extLst>
              </a:tr>
              <a:tr h="4278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GPU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NVIDIA Titan V w/51`20 cores (640 TensorCores), 12 GB GDDR5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66448133"/>
                  </a:ext>
                </a:extLst>
              </a:tr>
              <a:tr h="2260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Ubuntu 18.04 LTS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9452335"/>
                  </a:ext>
                </a:extLst>
              </a:tr>
              <a:tr h="22605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Software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Keras</a:t>
                      </a:r>
                      <a:r>
                        <a:rPr lang="en-US" sz="1100" dirty="0">
                          <a:effectLst/>
                        </a:rPr>
                        <a:t> (TensorFlow GPU), Python 3.6.7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8162209"/>
                  </a:ext>
                </a:extLst>
              </a:tr>
            </a:tbl>
          </a:graphicData>
        </a:graphic>
      </p:graphicFrame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154753"/>
            <a:ext cx="7954963" cy="590931"/>
          </a:xfrm>
        </p:spPr>
        <p:txBody>
          <a:bodyPr/>
          <a:lstStyle/>
          <a:p>
            <a:r>
              <a:rPr lang="en-GB" dirty="0"/>
              <a:t>Implementation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5171EE9-9AD9-4C1D-92B8-4455DC3A752C}"/>
              </a:ext>
            </a:extLst>
          </p:cNvPr>
          <p:cNvGrpSpPr/>
          <p:nvPr/>
        </p:nvGrpSpPr>
        <p:grpSpPr>
          <a:xfrm>
            <a:off x="175343" y="556750"/>
            <a:ext cx="4037966" cy="3658125"/>
            <a:chOff x="175343" y="556750"/>
            <a:chExt cx="4037966" cy="365812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4DE713B-4E11-4905-8FD0-65C2D0040156}"/>
                </a:ext>
              </a:extLst>
            </p:cNvPr>
            <p:cNvSpPr txBox="1"/>
            <p:nvPr/>
          </p:nvSpPr>
          <p:spPr>
            <a:xfrm>
              <a:off x="558188" y="3291545"/>
              <a:ext cx="36551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We use </a:t>
              </a:r>
              <a:r>
                <a:rPr lang="en-US" b="1" dirty="0" err="1"/>
                <a:t>Keras</a:t>
              </a:r>
              <a:r>
                <a:rPr lang="en-US" b="1" dirty="0"/>
                <a:t> to train two </a:t>
              </a:r>
              <a:r>
                <a:rPr lang="en-US" b="1" dirty="0" err="1"/>
                <a:t>PredNet</a:t>
              </a:r>
              <a:r>
                <a:rPr lang="en-US" b="1" dirty="0"/>
                <a:t> models on Ghost with Titan V w/5120cores. 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0BAB2F2-016B-4E48-9D3A-6FE40D5898A3}"/>
                </a:ext>
              </a:extLst>
            </p:cNvPr>
            <p:cNvSpPr/>
            <p:nvPr/>
          </p:nvSpPr>
          <p:spPr>
            <a:xfrm>
              <a:off x="175343" y="556750"/>
              <a:ext cx="783446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7200" b="1" cap="none" spc="0" dirty="0">
                  <a:ln/>
                  <a:solidFill>
                    <a:srgbClr val="FF0000"/>
                  </a:solidFill>
                  <a:effectLst/>
                </a:rPr>
                <a:t>4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C74FFD3-61BF-4D5B-9057-5659E93FF4D6}"/>
              </a:ext>
            </a:extLst>
          </p:cNvPr>
          <p:cNvGrpSpPr/>
          <p:nvPr/>
        </p:nvGrpSpPr>
        <p:grpSpPr>
          <a:xfrm>
            <a:off x="175343" y="4150801"/>
            <a:ext cx="4584456" cy="2333995"/>
            <a:chOff x="175343" y="4150801"/>
            <a:chExt cx="4584456" cy="233399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B212BA0-9CF9-42F3-95B0-0BA961506B4F}"/>
                </a:ext>
              </a:extLst>
            </p:cNvPr>
            <p:cNvPicPr/>
            <p:nvPr/>
          </p:nvPicPr>
          <p:blipFill>
            <a:blip r:embed="rId4"/>
            <a:stretch>
              <a:fillRect/>
            </a:stretch>
          </p:blipFill>
          <p:spPr bwMode="auto">
            <a:xfrm>
              <a:off x="398126" y="4533321"/>
              <a:ext cx="4361673" cy="99060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A472233-20C8-45AF-B6BF-6150534B5832}"/>
                </a:ext>
              </a:extLst>
            </p:cNvPr>
            <p:cNvSpPr/>
            <p:nvPr/>
          </p:nvSpPr>
          <p:spPr>
            <a:xfrm>
              <a:off x="175343" y="4150801"/>
              <a:ext cx="783446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7200" b="1" cap="none" spc="0" dirty="0">
                  <a:ln/>
                  <a:solidFill>
                    <a:srgbClr val="FF0000"/>
                  </a:solidFill>
                  <a:effectLst/>
                </a:rPr>
                <a:t>5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3B44CDA-F825-42B8-81E8-B563E0490570}"/>
                </a:ext>
              </a:extLst>
            </p:cNvPr>
            <p:cNvSpPr txBox="1"/>
            <p:nvPr/>
          </p:nvSpPr>
          <p:spPr>
            <a:xfrm>
              <a:off x="382979" y="5561466"/>
              <a:ext cx="36551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Two models to be trained</a:t>
              </a:r>
              <a:r>
                <a:rPr lang="en-US" dirty="0"/>
                <a:t>. One  for t+1 prediction, another for t+10 prediction.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9D5ACB0-E937-40B4-8C83-1B471A599BC1}"/>
              </a:ext>
            </a:extLst>
          </p:cNvPr>
          <p:cNvGrpSpPr/>
          <p:nvPr/>
        </p:nvGrpSpPr>
        <p:grpSpPr>
          <a:xfrm>
            <a:off x="5157926" y="-230314"/>
            <a:ext cx="3757337" cy="3728174"/>
            <a:chOff x="5157926" y="-230314"/>
            <a:chExt cx="3757337" cy="372817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AD0C6B8-C2D0-44CE-BC85-B3B5389226E9}"/>
                </a:ext>
              </a:extLst>
            </p:cNvPr>
            <p:cNvSpPr/>
            <p:nvPr/>
          </p:nvSpPr>
          <p:spPr>
            <a:xfrm>
              <a:off x="5157926" y="-230314"/>
              <a:ext cx="783446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7200" b="1" cap="none" spc="0" dirty="0">
                  <a:ln/>
                  <a:solidFill>
                    <a:srgbClr val="FF0000"/>
                  </a:solidFill>
                  <a:effectLst/>
                </a:rPr>
                <a:t>6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41BF23A-7388-4E9E-875A-09314D2B7334}"/>
                </a:ext>
              </a:extLst>
            </p:cNvPr>
            <p:cNvSpPr txBox="1"/>
            <p:nvPr/>
          </p:nvSpPr>
          <p:spPr>
            <a:xfrm>
              <a:off x="5361465" y="1466535"/>
              <a:ext cx="3553798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Training and validation lose on Ghost</a:t>
              </a:r>
              <a:r>
                <a:rPr lang="en-US" dirty="0"/>
                <a:t>: with Titan V GPU acceleration, the training time for 100 epochs and 7million parameters took 23 mins and 101 mins only on two models respectively. 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F727102-5693-40C0-9AE2-DD7FEFEB20A9}"/>
              </a:ext>
            </a:extLst>
          </p:cNvPr>
          <p:cNvGrpSpPr/>
          <p:nvPr/>
        </p:nvGrpSpPr>
        <p:grpSpPr>
          <a:xfrm>
            <a:off x="5157926" y="3593400"/>
            <a:ext cx="3858660" cy="2670305"/>
            <a:chOff x="5157926" y="3593400"/>
            <a:chExt cx="3858660" cy="267030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0E9FDEC-F5E9-4C9D-BB88-6F9185619666}"/>
                </a:ext>
              </a:extLst>
            </p:cNvPr>
            <p:cNvSpPr/>
            <p:nvPr/>
          </p:nvSpPr>
          <p:spPr>
            <a:xfrm>
              <a:off x="5157926" y="3593400"/>
              <a:ext cx="783446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7200" b="1" cap="none" spc="0" dirty="0">
                  <a:ln/>
                  <a:solidFill>
                    <a:srgbClr val="FF0000"/>
                  </a:solidFill>
                  <a:effectLst/>
                </a:rPr>
                <a:t>7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014B0A9-26A6-48EC-A57D-8B9F635CF25F}"/>
                </a:ext>
              </a:extLst>
            </p:cNvPr>
            <p:cNvSpPr txBox="1"/>
            <p:nvPr/>
          </p:nvSpPr>
          <p:spPr>
            <a:xfrm>
              <a:off x="5361465" y="5340375"/>
              <a:ext cx="3655121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/>
                <a:t>Three manners </a:t>
              </a:r>
              <a:r>
                <a:rPr lang="en-US" dirty="0"/>
                <a:t>to do the predictions with two trained models.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0458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0" y="154753"/>
            <a:ext cx="7954963" cy="590931"/>
          </a:xfrm>
        </p:spPr>
        <p:txBody>
          <a:bodyPr/>
          <a:lstStyle/>
          <a:p>
            <a:r>
              <a:rPr lang="en-GB" dirty="0"/>
              <a:t>Validation &amp; Conclusion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3A0D848-47E7-4CFC-B4AF-76ECC0A1EB52}"/>
              </a:ext>
            </a:extLst>
          </p:cNvPr>
          <p:cNvGrpSpPr/>
          <p:nvPr/>
        </p:nvGrpSpPr>
        <p:grpSpPr>
          <a:xfrm>
            <a:off x="4426740" y="4125309"/>
            <a:ext cx="4604284" cy="1974197"/>
            <a:chOff x="4426740" y="4125309"/>
            <a:chExt cx="4604284" cy="1974197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84EDEC5-A8CE-460A-A38D-F593088B2946}"/>
                </a:ext>
              </a:extLst>
            </p:cNvPr>
            <p:cNvSpPr/>
            <p:nvPr/>
          </p:nvSpPr>
          <p:spPr>
            <a:xfrm>
              <a:off x="4426740" y="4125309"/>
              <a:ext cx="783446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7200" b="1" cap="none" spc="0" dirty="0">
                  <a:ln/>
                  <a:solidFill>
                    <a:srgbClr val="FF0000"/>
                  </a:solidFill>
                  <a:effectLst/>
                </a:rPr>
                <a:t>9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321F94-3FA0-409A-A168-6F22C0281C1B}"/>
                </a:ext>
              </a:extLst>
            </p:cNvPr>
            <p:cNvSpPr txBox="1"/>
            <p:nvPr/>
          </p:nvSpPr>
          <p:spPr>
            <a:xfrm>
              <a:off x="4760757" y="4622178"/>
              <a:ext cx="4270267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Conclusion:</a:t>
              </a:r>
            </a:p>
            <a:p>
              <a:pPr marL="342900" indent="-342900">
                <a:buAutoNum type="arabicPeriod"/>
              </a:pPr>
              <a:r>
                <a:rPr lang="en-US" dirty="0"/>
                <a:t>DL works for CFD in the strictly controlled scenario.</a:t>
              </a:r>
            </a:p>
            <a:p>
              <a:pPr marL="342900" indent="-342900">
                <a:buAutoNum type="arabicPeriod"/>
              </a:pPr>
              <a:r>
                <a:rPr lang="en-US" dirty="0"/>
                <a:t>We need more samples to adapt to more general situation.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9F60E6E-041E-4E2C-A8C8-32A057606392}"/>
              </a:ext>
            </a:extLst>
          </p:cNvPr>
          <p:cNvGrpSpPr/>
          <p:nvPr/>
        </p:nvGrpSpPr>
        <p:grpSpPr>
          <a:xfrm>
            <a:off x="270748" y="536608"/>
            <a:ext cx="8778332" cy="6103449"/>
            <a:chOff x="270748" y="536608"/>
            <a:chExt cx="8778332" cy="6103449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E5747766-F2B9-434C-B1C6-F50B1CE45D53}"/>
                </a:ext>
              </a:extLst>
            </p:cNvPr>
            <p:cNvGrpSpPr/>
            <p:nvPr/>
          </p:nvGrpSpPr>
          <p:grpSpPr>
            <a:xfrm>
              <a:off x="270748" y="536608"/>
              <a:ext cx="8778332" cy="6103449"/>
              <a:chOff x="363768" y="519302"/>
              <a:chExt cx="8778332" cy="6103449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08E0B2EB-911F-4D66-A840-16A139F9D7E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50415" y="745684"/>
                <a:ext cx="3582140" cy="1791070"/>
              </a:xfrm>
              <a:prstGeom prst="rect">
                <a:avLst/>
              </a:prstGeom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44D8F1A7-DBDC-4907-A5DA-C9D44903E0A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0415" y="2238897"/>
                <a:ext cx="3648722" cy="1824361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EC431988-D5DF-45B8-B1CA-AE5A6C73E1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7124" y="3875060"/>
                <a:ext cx="3648722" cy="1824361"/>
              </a:xfrm>
              <a:prstGeom prst="rect">
                <a:avLst/>
              </a:prstGeom>
            </p:spPr>
          </p:pic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BFE1C3C-F958-4182-9725-A5B5848643ED}"/>
                  </a:ext>
                </a:extLst>
              </p:cNvPr>
              <p:cNvSpPr/>
              <p:nvPr/>
            </p:nvSpPr>
            <p:spPr>
              <a:xfrm>
                <a:off x="517124" y="519302"/>
                <a:ext cx="783446" cy="120032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7200" b="1" cap="none" spc="0" dirty="0">
                    <a:ln/>
                    <a:solidFill>
                      <a:srgbClr val="FF0000"/>
                    </a:solidFill>
                    <a:effectLst/>
                  </a:rPr>
                  <a:t>8</a:t>
                </a:r>
              </a:p>
            </p:txBody>
          </p:sp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E8317F00-33C8-4A20-8260-301929F3460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b="50277"/>
              <a:stretch/>
            </p:blipFill>
            <p:spPr>
              <a:xfrm>
                <a:off x="4634035" y="925280"/>
                <a:ext cx="4508065" cy="3362320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C3B7759-C968-4C1B-87C0-D157C065F1D2}"/>
                  </a:ext>
                </a:extLst>
              </p:cNvPr>
              <p:cNvSpPr txBox="1"/>
              <p:nvPr/>
            </p:nvSpPr>
            <p:spPr>
              <a:xfrm>
                <a:off x="363768" y="5699421"/>
                <a:ext cx="4490009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With extrapolation training, </a:t>
                </a:r>
                <a:r>
                  <a:rPr lang="en-US" dirty="0" err="1"/>
                  <a:t>PredNet</a:t>
                </a:r>
                <a:r>
                  <a:rPr lang="en-US" dirty="0"/>
                  <a:t>(t+10) can do relatively better performance in t+10 </a:t>
                </a:r>
                <a:r>
                  <a:rPr lang="en-US" dirty="0" err="1"/>
                  <a:t>perdiction</a:t>
                </a:r>
                <a:r>
                  <a:rPr lang="en-US" dirty="0"/>
                  <a:t>. 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B9A2C3E-602D-4BD7-8F1B-45A42E597441}"/>
                </a:ext>
              </a:extLst>
            </p:cNvPr>
            <p:cNvSpPr txBox="1"/>
            <p:nvPr/>
          </p:nvSpPr>
          <p:spPr>
            <a:xfrm>
              <a:off x="1047219" y="2254414"/>
              <a:ext cx="24256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PredNet</a:t>
              </a:r>
              <a:r>
                <a:rPr lang="en-US" dirty="0"/>
                <a:t>(t+1)w/(t+1)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AEC0825-591E-4541-87D9-99CF55C999FF}"/>
                </a:ext>
              </a:extLst>
            </p:cNvPr>
            <p:cNvSpPr txBox="1"/>
            <p:nvPr/>
          </p:nvSpPr>
          <p:spPr>
            <a:xfrm>
              <a:off x="1120580" y="5409667"/>
              <a:ext cx="26821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PredNet</a:t>
              </a:r>
              <a:r>
                <a:rPr lang="en-US" dirty="0"/>
                <a:t>(t+10)w/(t+10)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E9230A7-481D-436A-A16F-7187DA3A8834}"/>
                </a:ext>
              </a:extLst>
            </p:cNvPr>
            <p:cNvSpPr txBox="1"/>
            <p:nvPr/>
          </p:nvSpPr>
          <p:spPr>
            <a:xfrm>
              <a:off x="1085692" y="3830094"/>
              <a:ext cx="25539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PredNet</a:t>
              </a:r>
              <a:r>
                <a:rPr lang="en-US" dirty="0"/>
                <a:t>(t+1)w/(t+10)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67088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_Template_03_CA - v7" id="{215D63C3-B139-4AD7-9F60-51396BC82D2C}" vid="{FAE53EBD-DCD0-4C4A-8B10-EB06EA2364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0439D9-8631-4FC1-BCE0-1BDB23425EE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723BE856-B6C2-4675-AE16-47A27D415D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7D8A4B1-1036-4F2B-9C1A-A86F68D314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Ocean presentation</Template>
  <TotalTime>0</TotalTime>
  <Words>308</Words>
  <Application>Microsoft Office PowerPoint</Application>
  <PresentationFormat>On-screen Show (4:3)</PresentationFormat>
  <Paragraphs>48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等线</vt:lpstr>
      <vt:lpstr>Arial</vt:lpstr>
      <vt:lpstr>Calibri</vt:lpstr>
      <vt:lpstr>Century Gothic</vt:lpstr>
      <vt:lpstr>Times New Roman</vt:lpstr>
      <vt:lpstr>Office Theme</vt:lpstr>
      <vt:lpstr>Application of Deep Learning to  Computational Fluid Dynamics</vt:lpstr>
      <vt:lpstr>Background &amp; Approach</vt:lpstr>
      <vt:lpstr>Implementation</vt:lpstr>
      <vt:lpstr>Validation &amp;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2019-03-20T02:56:30Z</dcterms:created>
  <dcterms:modified xsi:type="dcterms:W3CDTF">2019-03-30T19:49:51Z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